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6" d="100"/>
          <a:sy n="86" d="100"/>
        </p:scale>
        <p:origin x="-153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8B8718-775B-49A8-A5CF-32E6F69378CA}" type="datetimeFigureOut">
              <a:rPr lang="en-US" smtClean="0"/>
              <a:t>9/9/2020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311071-4842-4E62-A19C-8EDA7D73BF8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A311071-4842-4E62-A19C-8EDA7D73BF81}" type="slidenum">
              <a:rPr lang="en-US" smtClean="0"/>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002C4F1-E629-4026-B468-CA5DE734B2F0}" type="datetimeFigureOut">
              <a:rPr lang="en-US" smtClean="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DBF622-A17F-47ED-BB44-7BC36FCD9AAC}"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02C4F1-E629-4026-B468-CA5DE734B2F0}" type="datetimeFigureOut">
              <a:rPr lang="en-US" smtClean="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DBF622-A17F-47ED-BB44-7BC36FCD9AA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02C4F1-E629-4026-B468-CA5DE734B2F0}" type="datetimeFigureOut">
              <a:rPr lang="en-US" smtClean="0"/>
              <a:pPr/>
              <a:t>9/9/2020</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D4DBF622-A17F-47ED-BB44-7BC36FCD9AA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02C4F1-E629-4026-B468-CA5DE734B2F0}" type="datetimeFigureOut">
              <a:rPr lang="en-US" smtClean="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DBF622-A17F-47ED-BB44-7BC36FCD9AA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002C4F1-E629-4026-B468-CA5DE734B2F0}" type="datetimeFigureOut">
              <a:rPr lang="en-US" smtClean="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DBF622-A17F-47ED-BB44-7BC36FCD9AA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002C4F1-E629-4026-B468-CA5DE734B2F0}" type="datetimeFigureOut">
              <a:rPr lang="en-US" smtClean="0"/>
              <a:pPr/>
              <a:t>9/9/2020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DBF622-A17F-47ED-BB44-7BC36FCD9AA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002C4F1-E629-4026-B468-CA5DE734B2F0}" type="datetimeFigureOut">
              <a:rPr lang="en-US" smtClean="0"/>
              <a:pPr/>
              <a:t>9/9/2020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DBF622-A17F-47ED-BB44-7BC36FCD9AA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002C4F1-E629-4026-B468-CA5DE734B2F0}" type="datetimeFigureOut">
              <a:rPr lang="en-US" smtClean="0"/>
              <a:pPr/>
              <a:t>9/9/2020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DBF622-A17F-47ED-BB44-7BC36FCD9AA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2C4F1-E629-4026-B468-CA5DE734B2F0}" type="datetimeFigureOut">
              <a:rPr lang="en-US" smtClean="0"/>
              <a:pPr/>
              <a:t>9/9/2020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DBF622-A17F-47ED-BB44-7BC36FCD9AA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002C4F1-E629-4026-B468-CA5DE734B2F0}" type="datetimeFigureOut">
              <a:rPr lang="en-US" smtClean="0"/>
              <a:pPr/>
              <a:t>9/9/2020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DBF622-A17F-47ED-BB44-7BC36FCD9AAC}" type="slidenum">
              <a:rPr lang="en-US" smtClean="0"/>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002C4F1-E629-4026-B468-CA5DE734B2F0}" type="datetimeFigureOut">
              <a:rPr lang="en-US" smtClean="0"/>
              <a:pPr/>
              <a:t>9/9/2020</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D4DBF622-A17F-47ED-BB44-7BC36FCD9AA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002C4F1-E629-4026-B468-CA5DE734B2F0}" type="datetimeFigureOut">
              <a:rPr lang="en-US" smtClean="0"/>
              <a:pPr/>
              <a:t>9/9/2020</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4DBF622-A17F-47ED-BB44-7BC36FCD9AA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65050"/>
            <a:ext cx="7772400" cy="1470025"/>
          </a:xfrm>
        </p:spPr>
        <p:txBody>
          <a:bodyPr>
            <a:normAutofit/>
          </a:bodyPr>
          <a:lstStyle/>
          <a:p>
            <a:r>
              <a:rPr lang="en-US" i="1" dirty="0"/>
              <a:t>Authenticity in Character Development and Portrayal:</a:t>
            </a:r>
            <a:endParaRPr lang="en-US" dirty="0"/>
          </a:p>
        </p:txBody>
      </p:sp>
      <p:sp>
        <p:nvSpPr>
          <p:cNvPr id="3" name="Subtitle 2"/>
          <p:cNvSpPr>
            <a:spLocks noGrp="1"/>
          </p:cNvSpPr>
          <p:nvPr>
            <p:ph type="subTitle" idx="1"/>
          </p:nvPr>
        </p:nvSpPr>
        <p:spPr>
          <a:xfrm>
            <a:off x="1371600" y="2573224"/>
            <a:ext cx="6400800" cy="1752600"/>
          </a:xfrm>
        </p:spPr>
        <p:txBody>
          <a:bodyPr>
            <a:normAutofit/>
          </a:bodyPr>
          <a:lstStyle/>
          <a:p>
            <a:r>
              <a:rPr lang="en-US" sz="2800" i="1" dirty="0">
                <a:solidFill>
                  <a:schemeClr val="tx1"/>
                </a:solidFill>
              </a:rPr>
              <a:t> The Importance of Dialogue and Using Idioms, Slang, and Jargon for Clarity and Plot Development and Setting Scenes</a:t>
            </a:r>
            <a:endParaRPr lang="en-US" sz="2800" dirty="0">
              <a:solidFill>
                <a:schemeClr val="tx1"/>
              </a:solidFill>
            </a:endParaRPr>
          </a:p>
        </p:txBody>
      </p:sp>
      <p:sp>
        <p:nvSpPr>
          <p:cNvPr id="4" name="Subtitle 2"/>
          <p:cNvSpPr txBox="1">
            <a:spLocks/>
          </p:cNvSpPr>
          <p:nvPr/>
        </p:nvSpPr>
        <p:spPr>
          <a:xfrm>
            <a:off x="1524000" y="4343400"/>
            <a:ext cx="6400800" cy="1752600"/>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000" i="1" noProof="0" dirty="0" smtClean="0"/>
              <a:t>by</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1" u="none" strike="noStrike" kern="1200" cap="none" spc="0" normalizeH="0" baseline="0" dirty="0" smtClean="0">
                <a:ln>
                  <a:noFill/>
                </a:ln>
                <a:effectLst/>
                <a:uLnTx/>
                <a:uFillTx/>
                <a:latin typeface="+mn-lt"/>
                <a:ea typeface="+mn-ea"/>
                <a:cs typeface="+mn-cs"/>
              </a:rPr>
              <a:t>Valerie</a:t>
            </a:r>
            <a:r>
              <a:rPr kumimoji="0" lang="en-US" sz="2000" b="0" i="1" u="none" strike="noStrike" kern="1200" cap="none" spc="0" normalizeH="0" dirty="0" smtClean="0">
                <a:ln>
                  <a:noFill/>
                </a:ln>
                <a:effectLst/>
                <a:uLnTx/>
                <a:uFillTx/>
                <a:latin typeface="+mn-lt"/>
                <a:ea typeface="+mn-ea"/>
                <a:cs typeface="+mn-cs"/>
              </a:rPr>
              <a:t> Kitts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1" u="none" strike="noStrike" kern="1200" cap="none" spc="0" normalizeH="0" dirty="0" smtClean="0">
              <a:ln>
                <a:noFill/>
              </a:ln>
              <a:effectLst/>
              <a:uLnTx/>
              <a:uFillTx/>
              <a:latin typeface="+mn-lt"/>
              <a:ea typeface="+mn-ea"/>
              <a:cs typeface="+mn-cs"/>
            </a:endParaRPr>
          </a:p>
          <a:p>
            <a:pPr algn="ctr">
              <a:spcBef>
                <a:spcPct val="20000"/>
              </a:spcBef>
            </a:pPr>
            <a:r>
              <a:rPr lang="en-US" sz="1300" i="1" dirty="0" smtClean="0"/>
              <a:t>This presentation</a:t>
            </a:r>
            <a:r>
              <a:rPr lang="en-US" sz="1300" i="1" dirty="0"/>
              <a:t> </a:t>
            </a:r>
            <a:r>
              <a:rPr lang="en-US" sz="1300" i="1" dirty="0" smtClean="0"/>
              <a:t>is based on </a:t>
            </a:r>
            <a:r>
              <a:rPr lang="en-US" sz="1300" i="1" dirty="0"/>
              <a:t>notes from Julie Castillo’s presentation to Inklings on September 4, </a:t>
            </a:r>
            <a:r>
              <a:rPr lang="en-US" sz="1300" i="1" dirty="0" smtClean="0"/>
              <a:t>2019, conversations </a:t>
            </a:r>
            <a:r>
              <a:rPr lang="en-US" sz="1300" i="1" dirty="0"/>
              <a:t>with Harlan </a:t>
            </a:r>
            <a:r>
              <a:rPr lang="en-US" sz="1300" i="1" dirty="0" err="1"/>
              <a:t>DeChamps</a:t>
            </a:r>
            <a:r>
              <a:rPr lang="en-US" sz="1300" i="1" dirty="0"/>
              <a:t> at Waynesboro PA’s Shut Up And Write </a:t>
            </a:r>
            <a:r>
              <a:rPr lang="en-US" sz="1300" i="1" dirty="0" smtClean="0"/>
              <a:t>group, and </a:t>
            </a:r>
            <a:r>
              <a:rPr lang="en-US" sz="1300" i="1" dirty="0"/>
              <a:t>my own musings on the </a:t>
            </a:r>
            <a:r>
              <a:rPr lang="en-US" sz="1300" i="1" dirty="0" smtClean="0"/>
              <a:t>subject</a:t>
            </a:r>
            <a:endParaRPr lang="en-US" sz="1300" i="1" dirty="0"/>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Voice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Religion: </a:t>
            </a:r>
            <a:r>
              <a:rPr lang="en-US" dirty="0" smtClean="0"/>
              <a:t>Use </a:t>
            </a:r>
            <a:r>
              <a:rPr lang="en-US" dirty="0" smtClean="0"/>
              <a:t>prayers, meditations, religious text quotes, sermons, etc., sparingly, and in the proper context. Unless you’re writing about a preacher or a monk or yogi, less is </a:t>
            </a:r>
            <a:r>
              <a:rPr lang="en-US" dirty="0" smtClean="0"/>
              <a:t>more</a:t>
            </a:r>
          </a:p>
          <a:p>
            <a:pPr lvl="1"/>
            <a:r>
              <a:rPr lang="en-US" dirty="0" smtClean="0"/>
              <a:t>Give </a:t>
            </a:r>
            <a:r>
              <a:rPr lang="en-US" dirty="0" smtClean="0"/>
              <a:t>enough information to get your message across and let it be. Trust your audience. </a:t>
            </a:r>
            <a:r>
              <a:rPr lang="en-US" dirty="0" smtClean="0"/>
              <a:t>Sanctimonious character: </a:t>
            </a:r>
            <a:r>
              <a:rPr lang="en-US" dirty="0" smtClean="0"/>
              <a:t>be strategic in placing judgmental </a:t>
            </a:r>
            <a:r>
              <a:rPr lang="en-US" dirty="0" smtClean="0"/>
              <a:t>language; for a hypocritical character, </a:t>
            </a:r>
            <a:r>
              <a:rPr lang="en-US" dirty="0" smtClean="0"/>
              <a:t>do the </a:t>
            </a:r>
            <a:r>
              <a:rPr lang="en-US" dirty="0" smtClean="0"/>
              <a:t>same</a:t>
            </a:r>
          </a:p>
          <a:p>
            <a:pPr lvl="1"/>
            <a:r>
              <a:rPr lang="en-US" dirty="0" smtClean="0"/>
              <a:t>Characters </a:t>
            </a:r>
            <a:r>
              <a:rPr lang="en-US" dirty="0" smtClean="0"/>
              <a:t>can talk about each other when present in the conversation or not, as </a:t>
            </a:r>
            <a:r>
              <a:rPr lang="en-US" dirty="0" smtClean="0"/>
              <a:t>well</a:t>
            </a:r>
          </a:p>
          <a:p>
            <a:pPr lvl="1"/>
            <a:r>
              <a:rPr lang="en-US" dirty="0" smtClean="0"/>
              <a:t>The </a:t>
            </a:r>
            <a:r>
              <a:rPr lang="en-US" dirty="0" smtClean="0"/>
              <a:t>goal is to create believable characters not overbearing </a:t>
            </a:r>
            <a:r>
              <a:rPr lang="en-US" dirty="0" smtClean="0"/>
              <a:t>cartoons</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Voice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Sexual orientation and gender: </a:t>
            </a:r>
            <a:r>
              <a:rPr lang="en-US" dirty="0" smtClean="0"/>
              <a:t>ask </a:t>
            </a:r>
            <a:r>
              <a:rPr lang="en-US" dirty="0" smtClean="0"/>
              <a:t>yourself why this character is necessary to your story, do your research on the LGBTQNBA+ community and literature, and ask for feedback from relevant readers and </a:t>
            </a:r>
            <a:r>
              <a:rPr lang="en-US" dirty="0" smtClean="0"/>
              <a:t>authors</a:t>
            </a:r>
            <a:endParaRPr lang="en-US" dirty="0" smtClean="0"/>
          </a:p>
          <a:p>
            <a:r>
              <a:rPr lang="en-US" dirty="0" smtClean="0"/>
              <a:t>Disability/health: </a:t>
            </a:r>
            <a:r>
              <a:rPr lang="en-US" dirty="0" smtClean="0"/>
              <a:t>research </a:t>
            </a:r>
            <a:r>
              <a:rPr lang="en-US" dirty="0" smtClean="0"/>
              <a:t>proper terminology; get feedback from the community; ask why this character must be this way in the </a:t>
            </a:r>
            <a:r>
              <a:rPr lang="en-US" dirty="0" smtClean="0"/>
              <a:t>story</a:t>
            </a:r>
            <a:endParaRPr lang="en-US" dirty="0" smtClean="0"/>
          </a:p>
          <a:p>
            <a:r>
              <a:rPr lang="en-US" dirty="0" smtClean="0"/>
              <a:t>Narrator’s voice: </a:t>
            </a:r>
            <a:r>
              <a:rPr lang="en-US" dirty="0" smtClean="0"/>
              <a:t>the </a:t>
            </a:r>
            <a:r>
              <a:rPr lang="en-US" dirty="0" smtClean="0"/>
              <a:t>narrator might or might not be a character in the story. </a:t>
            </a:r>
            <a:r>
              <a:rPr lang="en-US" dirty="0" smtClean="0"/>
              <a:t>I </a:t>
            </a:r>
            <a:r>
              <a:rPr lang="en-US" dirty="0" smtClean="0"/>
              <a:t>like the narrator to be neutral if the piece is written in third person. </a:t>
            </a:r>
            <a:r>
              <a:rPr lang="en-US" dirty="0" smtClean="0"/>
              <a:t>First </a:t>
            </a:r>
            <a:r>
              <a:rPr lang="en-US" dirty="0" smtClean="0"/>
              <a:t>person, anything </a:t>
            </a:r>
            <a:r>
              <a:rPr lang="en-US" dirty="0" smtClean="0"/>
              <a:t>goes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Idioms, Slang, Dialect, Accent, Mannerisms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Idioms </a:t>
            </a:r>
            <a:r>
              <a:rPr lang="en-US" dirty="0" smtClean="0"/>
              <a:t>useful to </a:t>
            </a:r>
            <a:r>
              <a:rPr lang="en-US" dirty="0" smtClean="0"/>
              <a:t>convey time, place, and </a:t>
            </a:r>
            <a:r>
              <a:rPr lang="en-US" dirty="0" smtClean="0"/>
              <a:t>mood</a:t>
            </a:r>
          </a:p>
          <a:p>
            <a:pPr lvl="1"/>
            <a:r>
              <a:rPr lang="en-US" dirty="0" smtClean="0"/>
              <a:t>Research </a:t>
            </a:r>
            <a:r>
              <a:rPr lang="en-US" dirty="0" smtClean="0"/>
              <a:t>the usage. Examples </a:t>
            </a:r>
            <a:r>
              <a:rPr lang="en-US" dirty="0" smtClean="0"/>
              <a:t>include</a:t>
            </a:r>
            <a:r>
              <a:rPr lang="en-US" dirty="0" smtClean="0"/>
              <a:t>: raining cats and dogs; we’ll cross that bridge when we get to it; your guess is as good as mine; wrap my head around that. “In his cups” and “below the salt” are two examples from </a:t>
            </a:r>
            <a:r>
              <a:rPr lang="en-US" i="1" dirty="0" smtClean="0"/>
              <a:t>Game of </a:t>
            </a:r>
            <a:r>
              <a:rPr lang="en-US" i="1" dirty="0" smtClean="0"/>
              <a:t>Thrones</a:t>
            </a:r>
            <a:endParaRPr lang="en-US" dirty="0" smtClean="0"/>
          </a:p>
          <a:p>
            <a:r>
              <a:rPr lang="en-US" dirty="0" smtClean="0"/>
              <a:t>Slang </a:t>
            </a:r>
            <a:r>
              <a:rPr lang="en-US" dirty="0" smtClean="0"/>
              <a:t>useful for setting </a:t>
            </a:r>
            <a:r>
              <a:rPr lang="en-US" dirty="0" smtClean="0"/>
              <a:t>time and place, too. “Give me some hooch, </a:t>
            </a:r>
            <a:r>
              <a:rPr lang="en-US" dirty="0" err="1" smtClean="0"/>
              <a:t>daddio</a:t>
            </a:r>
            <a:r>
              <a:rPr lang="en-US" dirty="0" smtClean="0"/>
              <a:t>” said the flapper to the </a:t>
            </a:r>
            <a:r>
              <a:rPr lang="en-US" dirty="0" smtClean="0"/>
              <a:t>bartender</a:t>
            </a:r>
            <a:endParaRPr lang="en-US" dirty="0" smtClean="0"/>
          </a:p>
          <a:p>
            <a:r>
              <a:rPr lang="en-US" dirty="0" smtClean="0"/>
              <a:t>Avoid using out of date </a:t>
            </a:r>
            <a:r>
              <a:rPr lang="en-US" dirty="0" smtClean="0"/>
              <a:t>or/and anachronistic </a:t>
            </a:r>
            <a:r>
              <a:rPr lang="en-US" dirty="0" smtClean="0"/>
              <a:t>material, unless you’re Lin-Manuel Miranda. </a:t>
            </a:r>
            <a:r>
              <a:rPr lang="en-US" dirty="0" smtClean="0"/>
              <a:t>A WWII </a:t>
            </a:r>
            <a:r>
              <a:rPr lang="en-US" dirty="0" smtClean="0"/>
              <a:t>soldier </a:t>
            </a:r>
            <a:r>
              <a:rPr lang="en-US" dirty="0" smtClean="0"/>
              <a:t>would never say</a:t>
            </a:r>
            <a:r>
              <a:rPr lang="en-US" dirty="0" smtClean="0"/>
              <a:t>, “Dude, check out my fresh tats,” while he </a:t>
            </a:r>
            <a:r>
              <a:rPr lang="en-US" dirty="0" err="1" smtClean="0"/>
              <a:t>vaped</a:t>
            </a:r>
            <a:r>
              <a:rPr lang="en-US" dirty="0" smtClean="0"/>
              <a:t> some primo pineapple express THC with </a:t>
            </a:r>
            <a:r>
              <a:rPr lang="en-US" dirty="0" smtClean="0"/>
              <a:t>nicotine</a:t>
            </a:r>
          </a:p>
          <a:p>
            <a:r>
              <a:rPr lang="en-US" dirty="0" smtClean="0"/>
              <a:t>When </a:t>
            </a:r>
            <a:r>
              <a:rPr lang="en-US" dirty="0" smtClean="0"/>
              <a:t>using dialect, accent, mannerisms, etc., remember, less is best, and ask yourself why is this particular device important?</a:t>
            </a:r>
          </a:p>
          <a:p>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Pointers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Avoid redundancy and don’t let the character say unnatural </a:t>
            </a:r>
            <a:r>
              <a:rPr lang="en-US" dirty="0" smtClean="0"/>
              <a:t>things</a:t>
            </a:r>
          </a:p>
          <a:p>
            <a:pPr lvl="1"/>
            <a:r>
              <a:rPr lang="en-US" dirty="0" smtClean="0"/>
              <a:t> If </a:t>
            </a:r>
            <a:r>
              <a:rPr lang="en-US" dirty="0" smtClean="0"/>
              <a:t>you’re writing the insane ranting of a poor soul with a psychotic break, be sensitive to mental health issues and the people who suffer from those problems while being realistic in your portrayal of the </a:t>
            </a:r>
            <a:r>
              <a:rPr lang="en-US" dirty="0" smtClean="0"/>
              <a:t>character</a:t>
            </a:r>
          </a:p>
          <a:p>
            <a:pPr lvl="1"/>
            <a:r>
              <a:rPr lang="en-US" dirty="0" smtClean="0"/>
              <a:t>Obviously </a:t>
            </a:r>
            <a:r>
              <a:rPr lang="en-US" dirty="0" smtClean="0"/>
              <a:t>if the character is in the story and talking, there is </a:t>
            </a:r>
            <a:r>
              <a:rPr lang="en-US" dirty="0" smtClean="0"/>
              <a:t>something </a:t>
            </a:r>
            <a:r>
              <a:rPr lang="en-US" dirty="0" smtClean="0"/>
              <a:t>important to the story in what he or she says, so stick to what naturally advances the plot or deepens the character even if at first it seems incoherent to the </a:t>
            </a:r>
            <a:r>
              <a:rPr lang="en-US" dirty="0" smtClean="0"/>
              <a:t>reader</a:t>
            </a:r>
            <a:endParaRPr lang="en-US" dirty="0" smtClean="0"/>
          </a:p>
          <a:p>
            <a:r>
              <a:rPr lang="en-US" dirty="0" smtClean="0"/>
              <a:t>The </a:t>
            </a:r>
            <a:r>
              <a:rPr lang="en-US" dirty="0" smtClean="0"/>
              <a:t>character’s education level, who they’re talking to, and who they’re trying to be influences your </a:t>
            </a:r>
            <a:r>
              <a:rPr lang="en-US" dirty="0" smtClean="0"/>
              <a:t>choices</a:t>
            </a:r>
          </a:p>
          <a:p>
            <a:r>
              <a:rPr lang="en-US" dirty="0" smtClean="0"/>
              <a:t>Use </a:t>
            </a:r>
            <a:r>
              <a:rPr lang="en-US" dirty="0" smtClean="0"/>
              <a:t>dialogue for subtext. Infuse character into dialogue by implying words between the words, leaving pauses, and creating emphasis on certain </a:t>
            </a:r>
            <a:r>
              <a:rPr lang="en-US" dirty="0" smtClean="0"/>
              <a:t>words</a:t>
            </a:r>
          </a:p>
          <a:p>
            <a:pPr lvl="1"/>
            <a:r>
              <a:rPr lang="en-US" dirty="0" smtClean="0"/>
              <a:t>An example from Julie’s workshop for Inklings last year</a:t>
            </a:r>
            <a:r>
              <a:rPr lang="en-US" dirty="0" smtClean="0"/>
              <a:t>:</a:t>
            </a:r>
          </a:p>
          <a:p>
            <a:pPr lvl="2"/>
            <a:r>
              <a:rPr lang="en-US" dirty="0" smtClean="0"/>
              <a:t>“</a:t>
            </a:r>
            <a:r>
              <a:rPr lang="en-US" dirty="0" smtClean="0"/>
              <a:t>We can’t make it there by midnight</a:t>
            </a:r>
            <a:r>
              <a:rPr lang="en-US" dirty="0" smtClean="0"/>
              <a:t>.”</a:t>
            </a:r>
          </a:p>
          <a:p>
            <a:pPr lvl="2"/>
            <a:r>
              <a:rPr lang="en-US" dirty="0" smtClean="0"/>
              <a:t>“</a:t>
            </a:r>
            <a:r>
              <a:rPr lang="en-US" dirty="0" smtClean="0"/>
              <a:t>Make it there by midnight? We can’t!” she rubbed her </a:t>
            </a:r>
            <a:r>
              <a:rPr lang="en-US" dirty="0" smtClean="0"/>
              <a:t>brother-in-law’s arm</a:t>
            </a:r>
          </a:p>
          <a:p>
            <a:pPr lvl="2"/>
            <a:r>
              <a:rPr lang="en-US" dirty="0" smtClean="0"/>
              <a:t>“We </a:t>
            </a:r>
            <a:r>
              <a:rPr lang="en-US" dirty="0" smtClean="0"/>
              <a:t>can’t…we can’t make it…there by </a:t>
            </a:r>
            <a:r>
              <a:rPr lang="en-US" dirty="0" err="1" smtClean="0"/>
              <a:t>by</a:t>
            </a:r>
            <a:r>
              <a:rPr lang="en-US" dirty="0" smtClean="0"/>
              <a:t> midnight,” she staggered off to the </a:t>
            </a:r>
            <a:r>
              <a:rPr lang="en-US" dirty="0" smtClean="0"/>
              <a:t>after party</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Rules Regarding Punctuation</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smtClean="0"/>
              <a:t>Every </a:t>
            </a:r>
            <a:r>
              <a:rPr lang="en-US" dirty="0" smtClean="0"/>
              <a:t>character speaks in their own paragraph, which is </a:t>
            </a:r>
            <a:r>
              <a:rPr lang="en-US" dirty="0" smtClean="0"/>
              <a:t>indented</a:t>
            </a:r>
            <a:endParaRPr lang="en-US" dirty="0" smtClean="0"/>
          </a:p>
          <a:p>
            <a:pPr lvl="1"/>
            <a:r>
              <a:rPr lang="en-US" dirty="0" smtClean="0"/>
              <a:t>Paragraphs are getting shorter now than in the </a:t>
            </a:r>
            <a:r>
              <a:rPr lang="en-US" dirty="0" smtClean="0"/>
              <a:t>past</a:t>
            </a:r>
            <a:endParaRPr lang="en-US" dirty="0" smtClean="0"/>
          </a:p>
          <a:p>
            <a:pPr lvl="1"/>
            <a:r>
              <a:rPr lang="en-US" dirty="0" smtClean="0"/>
              <a:t>You can combine two complete sentences of dialogue from the same character in the same </a:t>
            </a:r>
            <a:r>
              <a:rPr lang="en-US" dirty="0" smtClean="0"/>
              <a:t>paragraph</a:t>
            </a:r>
            <a:endParaRPr lang="en-US" dirty="0" smtClean="0"/>
          </a:p>
          <a:p>
            <a:pPr lvl="0"/>
            <a:r>
              <a:rPr lang="en-US" dirty="0" smtClean="0"/>
              <a:t>Everything said out loud is in double quotes. Punctuation at the end is inside the </a:t>
            </a:r>
            <a:r>
              <a:rPr lang="en-US" dirty="0" smtClean="0"/>
              <a:t>quotes</a:t>
            </a:r>
            <a:endParaRPr lang="en-US" dirty="0" smtClean="0"/>
          </a:p>
          <a:p>
            <a:pPr lvl="1"/>
            <a:r>
              <a:rPr lang="en-US" dirty="0" smtClean="0"/>
              <a:t>If dialogue is continuing, use a comma to insert </a:t>
            </a:r>
            <a:r>
              <a:rPr lang="en-US" dirty="0" smtClean="0"/>
              <a:t>action</a:t>
            </a:r>
            <a:endParaRPr lang="en-US" dirty="0" smtClean="0"/>
          </a:p>
          <a:p>
            <a:pPr lvl="2"/>
            <a:r>
              <a:rPr lang="en-US" dirty="0" smtClean="0"/>
              <a:t>It depends on what follows and how it connects, </a:t>
            </a:r>
            <a:r>
              <a:rPr lang="en-US" dirty="0" smtClean="0"/>
              <a:t>though</a:t>
            </a:r>
            <a:endParaRPr lang="en-US" dirty="0" smtClean="0"/>
          </a:p>
          <a:p>
            <a:pPr lvl="0"/>
            <a:r>
              <a:rPr lang="en-US" dirty="0" smtClean="0"/>
              <a:t>Italicize thoughts on the page: do it sparsely, don’t rely on </a:t>
            </a:r>
            <a:r>
              <a:rPr lang="en-US" dirty="0" smtClean="0"/>
              <a:t>it</a:t>
            </a:r>
            <a:endParaRPr lang="en-US" dirty="0" smtClean="0"/>
          </a:p>
          <a:p>
            <a:pPr lvl="1"/>
            <a:r>
              <a:rPr lang="en-US" dirty="0" smtClean="0"/>
              <a:t>Interior needs to be </a:t>
            </a:r>
            <a:r>
              <a:rPr lang="en-US" dirty="0" smtClean="0"/>
              <a:t>there</a:t>
            </a:r>
            <a:endParaRPr lang="en-US" dirty="0" smtClean="0"/>
          </a:p>
          <a:p>
            <a:pPr lvl="1"/>
            <a:r>
              <a:rPr lang="en-US" dirty="0" smtClean="0"/>
              <a:t>Describe </a:t>
            </a:r>
            <a:r>
              <a:rPr lang="en-US" dirty="0" smtClean="0"/>
              <a:t>feelings</a:t>
            </a:r>
            <a:endParaRPr lang="en-US" dirty="0" smtClean="0"/>
          </a:p>
          <a:p>
            <a:pPr lvl="1"/>
            <a:r>
              <a:rPr lang="en-US" dirty="0" smtClean="0"/>
              <a:t>Telepathic </a:t>
            </a:r>
            <a:r>
              <a:rPr lang="en-US" dirty="0" smtClean="0"/>
              <a:t>communications</a:t>
            </a:r>
            <a:endParaRPr lang="en-US" dirty="0" smtClean="0"/>
          </a:p>
          <a:p>
            <a:pPr lvl="0"/>
            <a:r>
              <a:rPr lang="en-US" dirty="0" smtClean="0"/>
              <a:t>Punctuation inside the quotation marks:</a:t>
            </a:r>
          </a:p>
          <a:p>
            <a:pPr lvl="1"/>
            <a:r>
              <a:rPr lang="en-US" dirty="0" smtClean="0"/>
              <a:t>“What about…” trailing off…to </a:t>
            </a:r>
            <a:r>
              <a:rPr lang="en-US" dirty="0" smtClean="0"/>
              <a:t>sleep.</a:t>
            </a:r>
            <a:endParaRPr lang="en-US" dirty="0" smtClean="0"/>
          </a:p>
          <a:p>
            <a:pPr lvl="1"/>
            <a:r>
              <a:rPr lang="en-US" dirty="0" smtClean="0"/>
              <a:t>“What about-“ cut off/interrupted</a:t>
            </a:r>
          </a:p>
          <a:p>
            <a:pPr lvl="1"/>
            <a:r>
              <a:rPr lang="en-US" dirty="0" smtClean="0"/>
              <a:t>“He said ‘Hark’ not ‘Park’.”</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r>
              <a:rPr lang="en-US" dirty="0"/>
              <a:t>Dialogue is a good way to show rather than </a:t>
            </a:r>
            <a:r>
              <a:rPr lang="en-US" dirty="0" smtClean="0"/>
              <a:t>tell</a:t>
            </a:r>
          </a:p>
          <a:p>
            <a:pPr lvl="1"/>
            <a:r>
              <a:rPr lang="en-US" dirty="0" smtClean="0"/>
              <a:t>Characters reveal </a:t>
            </a:r>
            <a:r>
              <a:rPr lang="en-US" dirty="0"/>
              <a:t>details about themselves dynamically, in real time, rather than </a:t>
            </a:r>
            <a:r>
              <a:rPr lang="en-US" dirty="0" smtClean="0"/>
              <a:t>by passive </a:t>
            </a:r>
            <a:r>
              <a:rPr lang="en-US" dirty="0"/>
              <a:t>exposition </a:t>
            </a:r>
            <a:r>
              <a:rPr lang="en-US" dirty="0" smtClean="0"/>
              <a:t>without </a:t>
            </a:r>
            <a:r>
              <a:rPr lang="en-US" dirty="0"/>
              <a:t>any character </a:t>
            </a:r>
            <a:r>
              <a:rPr lang="en-US" dirty="0" smtClean="0"/>
              <a:t>interaction</a:t>
            </a:r>
          </a:p>
          <a:p>
            <a:pPr lvl="2"/>
            <a:r>
              <a:rPr lang="en-US" dirty="0"/>
              <a:t>S</a:t>
            </a:r>
            <a:r>
              <a:rPr lang="en-US" dirty="0" smtClean="0"/>
              <a:t>tory </a:t>
            </a:r>
            <a:r>
              <a:rPr lang="en-US" dirty="0"/>
              <a:t>slows down when you rely too heavily </a:t>
            </a:r>
            <a:r>
              <a:rPr lang="en-US" dirty="0" smtClean="0"/>
              <a:t>exposition</a:t>
            </a:r>
          </a:p>
          <a:p>
            <a:pPr lvl="2"/>
            <a:r>
              <a:rPr lang="en-US" dirty="0" smtClean="0"/>
              <a:t>Be careful </a:t>
            </a:r>
            <a:r>
              <a:rPr lang="en-US" dirty="0"/>
              <a:t>not to overly rely on </a:t>
            </a:r>
            <a:r>
              <a:rPr lang="en-US" dirty="0" smtClean="0"/>
              <a:t>dialogue unless you are writing a </a:t>
            </a:r>
            <a:r>
              <a:rPr lang="en-US" dirty="0"/>
              <a:t>play </a:t>
            </a:r>
            <a:r>
              <a:rPr lang="en-US" dirty="0" smtClean="0"/>
              <a:t>because </a:t>
            </a:r>
            <a:r>
              <a:rPr lang="en-US" dirty="0"/>
              <a:t>characters don’t talk all the </a:t>
            </a:r>
            <a:r>
              <a:rPr lang="en-US" dirty="0" smtClean="0"/>
              <a:t>time</a:t>
            </a:r>
          </a:p>
          <a:p>
            <a:pPr lvl="2"/>
            <a:r>
              <a:rPr lang="en-US" dirty="0" smtClean="0"/>
              <a:t>Pace </a:t>
            </a:r>
            <a:r>
              <a:rPr lang="en-US" dirty="0"/>
              <a:t>and balance the action with the exposition with the dialogue by varying the lengths of </a:t>
            </a:r>
            <a:r>
              <a:rPr lang="en-US" dirty="0" smtClean="0"/>
              <a:t>each</a:t>
            </a:r>
          </a:p>
          <a:p>
            <a:pPr lvl="1"/>
            <a:r>
              <a:rPr lang="en-US" dirty="0" smtClean="0"/>
              <a:t>Dialogue </a:t>
            </a:r>
            <a:r>
              <a:rPr lang="en-US" dirty="0"/>
              <a:t>is a great way to reveal character motives and </a:t>
            </a:r>
            <a:r>
              <a:rPr lang="en-US" dirty="0" smtClean="0"/>
              <a:t>agendas</a:t>
            </a:r>
            <a:endParaRPr lang="en-US" dirty="0"/>
          </a:p>
          <a:p>
            <a:endParaRPr lang="en-US" dirty="0"/>
          </a:p>
        </p:txBody>
      </p:sp>
      <p:sp>
        <p:nvSpPr>
          <p:cNvPr id="4" name="Slide Number Placeholder 3"/>
          <p:cNvSpPr>
            <a:spLocks noGrp="1"/>
          </p:cNvSpPr>
          <p:nvPr>
            <p:ph type="sldNum" sz="quarter" idx="12"/>
          </p:nvPr>
        </p:nvSpPr>
        <p:spPr/>
        <p:txBody>
          <a:bodyPr/>
          <a:lstStyle/>
          <a:p>
            <a:fld id="{D4DBF622-A17F-47ED-BB44-7BC36FCD9AAC}"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Dialogue is Three Dimensional</a:t>
            </a:r>
            <a:endParaRPr lang="en-US" dirty="0"/>
          </a:p>
        </p:txBody>
      </p:sp>
      <p:sp>
        <p:nvSpPr>
          <p:cNvPr id="3" name="Content Placeholder 2"/>
          <p:cNvSpPr>
            <a:spLocks noGrp="1"/>
          </p:cNvSpPr>
          <p:nvPr>
            <p:ph idx="1"/>
          </p:nvPr>
        </p:nvSpPr>
        <p:spPr/>
        <p:txBody>
          <a:bodyPr>
            <a:normAutofit lnSpcReduction="10000"/>
          </a:bodyPr>
          <a:lstStyle/>
          <a:p>
            <a:r>
              <a:rPr lang="en-US" dirty="0"/>
              <a:t>I</a:t>
            </a:r>
            <a:r>
              <a:rPr lang="en-US" dirty="0" smtClean="0"/>
              <a:t>t reveals:</a:t>
            </a:r>
          </a:p>
          <a:p>
            <a:pPr lvl="1"/>
            <a:r>
              <a:rPr lang="en-US" dirty="0" smtClean="0"/>
              <a:t>Character personality, feelings and opinions about self</a:t>
            </a:r>
          </a:p>
          <a:p>
            <a:pPr lvl="1"/>
            <a:r>
              <a:rPr lang="en-US" dirty="0" smtClean="0"/>
              <a:t>Perceptions: </a:t>
            </a:r>
            <a:r>
              <a:rPr lang="en-US" dirty="0"/>
              <a:t>what he or she thinks, feels, and believes about the others in the story and their </a:t>
            </a:r>
            <a:r>
              <a:rPr lang="en-US" dirty="0" smtClean="0"/>
              <a:t>circumstances or their situations</a:t>
            </a:r>
          </a:p>
          <a:p>
            <a:pPr lvl="1"/>
            <a:r>
              <a:rPr lang="en-US" dirty="0"/>
              <a:t>I</a:t>
            </a:r>
            <a:r>
              <a:rPr lang="en-US" dirty="0" smtClean="0"/>
              <a:t>t </a:t>
            </a:r>
            <a:r>
              <a:rPr lang="en-US" dirty="0"/>
              <a:t>transcends the fourth </a:t>
            </a:r>
            <a:r>
              <a:rPr lang="en-US" dirty="0" smtClean="0"/>
              <a:t>wall: </a:t>
            </a:r>
            <a:r>
              <a:rPr lang="en-US" dirty="0"/>
              <a:t>readers listen </a:t>
            </a:r>
            <a:r>
              <a:rPr lang="en-US" dirty="0" smtClean="0"/>
              <a:t>in and  don’t watch </a:t>
            </a:r>
            <a:r>
              <a:rPr lang="en-US" dirty="0"/>
              <a:t>from a distance or rely on second hand </a:t>
            </a:r>
            <a:r>
              <a:rPr lang="en-US" dirty="0" smtClean="0"/>
              <a:t>accounts about plot points, action, perception, or personality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Pitfalls of Intimacy</a:t>
            </a:r>
            <a:endParaRPr lang="en-US" dirty="0"/>
          </a:p>
        </p:txBody>
      </p:sp>
      <p:sp>
        <p:nvSpPr>
          <p:cNvPr id="3" name="Content Placeholder 2"/>
          <p:cNvSpPr>
            <a:spLocks noGrp="1"/>
          </p:cNvSpPr>
          <p:nvPr>
            <p:ph idx="1"/>
          </p:nvPr>
        </p:nvSpPr>
        <p:spPr/>
        <p:txBody>
          <a:bodyPr>
            <a:normAutofit/>
          </a:bodyPr>
          <a:lstStyle/>
          <a:p>
            <a:r>
              <a:rPr lang="en-US" dirty="0" smtClean="0"/>
              <a:t>Characters </a:t>
            </a:r>
            <a:r>
              <a:rPr lang="en-US" dirty="0"/>
              <a:t>are </a:t>
            </a:r>
            <a:r>
              <a:rPr lang="en-US" dirty="0" smtClean="0"/>
              <a:t>biased</a:t>
            </a:r>
          </a:p>
          <a:p>
            <a:r>
              <a:rPr lang="en-US" dirty="0" smtClean="0"/>
              <a:t>Truth </a:t>
            </a:r>
            <a:r>
              <a:rPr lang="en-US" dirty="0"/>
              <a:t>is subjective and </a:t>
            </a:r>
            <a:r>
              <a:rPr lang="en-US" dirty="0" smtClean="0"/>
              <a:t>malleable</a:t>
            </a:r>
          </a:p>
          <a:p>
            <a:r>
              <a:rPr lang="en-US" dirty="0" smtClean="0"/>
              <a:t>If there is a strong </a:t>
            </a:r>
            <a:r>
              <a:rPr lang="en-US" dirty="0"/>
              <a:t>third person omniscient narrator, then </a:t>
            </a:r>
            <a:r>
              <a:rPr lang="en-US" dirty="0" smtClean="0"/>
              <a:t>objective truth is conveyed through </a:t>
            </a:r>
            <a:r>
              <a:rPr lang="en-US" dirty="0"/>
              <a:t>that </a:t>
            </a:r>
            <a:r>
              <a:rPr lang="en-US" dirty="0" smtClean="0"/>
              <a:t>voice</a:t>
            </a:r>
          </a:p>
          <a:p>
            <a:r>
              <a:rPr lang="en-US" dirty="0" smtClean="0"/>
              <a:t>To develop empathy between readers </a:t>
            </a:r>
            <a:r>
              <a:rPr lang="en-US" dirty="0"/>
              <a:t>and </a:t>
            </a:r>
            <a:r>
              <a:rPr lang="en-US" dirty="0" smtClean="0"/>
              <a:t>characters</a:t>
            </a:r>
            <a:r>
              <a:rPr lang="en-US" dirty="0"/>
              <a:t>, </a:t>
            </a:r>
            <a:r>
              <a:rPr lang="en-US" dirty="0" smtClean="0"/>
              <a:t>we </a:t>
            </a:r>
            <a:r>
              <a:rPr lang="en-US" dirty="0"/>
              <a:t>need to </a:t>
            </a:r>
            <a:r>
              <a:rPr lang="en-US" dirty="0" smtClean="0"/>
              <a:t>hear the characters’ voices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a:t>
            </a:r>
            <a:r>
              <a:rPr lang="en-US" smtClean="0"/>
              <a:t>liché</a:t>
            </a:r>
            <a:endParaRPr lang="en-US" dirty="0"/>
          </a:p>
        </p:txBody>
      </p:sp>
      <p:sp>
        <p:nvSpPr>
          <p:cNvPr id="3" name="Content Placeholder 2"/>
          <p:cNvSpPr>
            <a:spLocks noGrp="1"/>
          </p:cNvSpPr>
          <p:nvPr>
            <p:ph idx="1"/>
          </p:nvPr>
        </p:nvSpPr>
        <p:spPr/>
        <p:txBody>
          <a:bodyPr/>
          <a:lstStyle/>
          <a:p>
            <a:r>
              <a:rPr lang="en-US" dirty="0" smtClean="0"/>
              <a:t>Avoid reliance </a:t>
            </a:r>
            <a:r>
              <a:rPr lang="en-US" dirty="0"/>
              <a:t>on cliché while striving for true to life </a:t>
            </a:r>
            <a:r>
              <a:rPr lang="en-US" dirty="0" smtClean="0"/>
              <a:t>presentation</a:t>
            </a:r>
          </a:p>
          <a:p>
            <a:pPr lvl="1"/>
            <a:r>
              <a:rPr lang="en-US" dirty="0" smtClean="0"/>
              <a:t>Familiarity </a:t>
            </a:r>
            <a:r>
              <a:rPr lang="en-US" dirty="0"/>
              <a:t>is </a:t>
            </a:r>
            <a:r>
              <a:rPr lang="en-US" dirty="0" smtClean="0"/>
              <a:t>welcoming</a:t>
            </a:r>
          </a:p>
          <a:p>
            <a:pPr lvl="1"/>
            <a:r>
              <a:rPr lang="en-US" dirty="0" smtClean="0"/>
              <a:t>Predictability</a:t>
            </a:r>
            <a:r>
              <a:rPr lang="en-US" dirty="0"/>
              <a:t>, banality, and repetition are off-putting.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Period, Biography, Historical Fiction</a:t>
            </a:r>
            <a:endParaRPr lang="en-US" dirty="0"/>
          </a:p>
        </p:txBody>
      </p:sp>
      <p:sp>
        <p:nvSpPr>
          <p:cNvPr id="3" name="Content Placeholder 2"/>
          <p:cNvSpPr>
            <a:spLocks noGrp="1"/>
          </p:cNvSpPr>
          <p:nvPr>
            <p:ph idx="1"/>
          </p:nvPr>
        </p:nvSpPr>
        <p:spPr/>
        <p:txBody>
          <a:bodyPr>
            <a:normAutofit/>
          </a:bodyPr>
          <a:lstStyle/>
          <a:p>
            <a:r>
              <a:rPr lang="en-US" dirty="0" smtClean="0"/>
              <a:t>Language that </a:t>
            </a:r>
            <a:r>
              <a:rPr lang="en-US" dirty="0" smtClean="0"/>
              <a:t>is true to the time </a:t>
            </a:r>
            <a:r>
              <a:rPr lang="en-US" dirty="0" smtClean="0"/>
              <a:t>frame can </a:t>
            </a:r>
            <a:r>
              <a:rPr lang="en-US" dirty="0" smtClean="0"/>
              <a:t>get bogged down in awkward sentence construction and unfamiliar </a:t>
            </a:r>
            <a:r>
              <a:rPr lang="en-US" dirty="0" smtClean="0"/>
              <a:t>vocabulary</a:t>
            </a:r>
          </a:p>
          <a:p>
            <a:r>
              <a:rPr lang="en-US" dirty="0" smtClean="0"/>
              <a:t>Genres may benefit </a:t>
            </a:r>
            <a:r>
              <a:rPr lang="en-US" dirty="0" smtClean="0"/>
              <a:t>from select quotes with concise summaries offered by the narrator or in the author’s </a:t>
            </a:r>
            <a:r>
              <a:rPr lang="en-US" dirty="0" smtClean="0"/>
              <a:t>voice</a:t>
            </a:r>
          </a:p>
          <a:p>
            <a:r>
              <a:rPr lang="en-US" dirty="0" smtClean="0"/>
              <a:t>Fiction could contain </a:t>
            </a:r>
            <a:r>
              <a:rPr lang="en-US" dirty="0" smtClean="0"/>
              <a:t>streamlined, modernized dialogue where key actors must </a:t>
            </a:r>
            <a:r>
              <a:rPr lang="en-US" dirty="0" smtClean="0"/>
              <a:t>speak</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Niche genres</a:t>
            </a:r>
            <a:endParaRPr lang="en-US" dirty="0"/>
          </a:p>
        </p:txBody>
      </p:sp>
      <p:sp>
        <p:nvSpPr>
          <p:cNvPr id="3" name="Content Placeholder 2"/>
          <p:cNvSpPr>
            <a:spLocks noGrp="1"/>
          </p:cNvSpPr>
          <p:nvPr>
            <p:ph idx="1"/>
          </p:nvPr>
        </p:nvSpPr>
        <p:spPr/>
        <p:txBody>
          <a:bodyPr>
            <a:normAutofit lnSpcReduction="10000"/>
          </a:bodyPr>
          <a:lstStyle/>
          <a:p>
            <a:r>
              <a:rPr lang="en-US" dirty="0" smtClean="0"/>
              <a:t>Certain </a:t>
            </a:r>
            <a:r>
              <a:rPr lang="en-US" dirty="0" smtClean="0"/>
              <a:t>genres have a group jargon and formulaic story </a:t>
            </a:r>
            <a:r>
              <a:rPr lang="en-US" dirty="0" smtClean="0"/>
              <a:t>arcs</a:t>
            </a:r>
          </a:p>
          <a:p>
            <a:pPr lvl="1"/>
            <a:r>
              <a:rPr lang="en-US" dirty="0" smtClean="0"/>
              <a:t>Some </a:t>
            </a:r>
            <a:r>
              <a:rPr lang="en-US" dirty="0" smtClean="0"/>
              <a:t>examples of these particular genres include noir, crime/murder mystery novels, war stories, </a:t>
            </a:r>
            <a:r>
              <a:rPr lang="en-US" dirty="0" smtClean="0"/>
              <a:t>fantasy, and </a:t>
            </a:r>
            <a:r>
              <a:rPr lang="en-US" dirty="0" smtClean="0"/>
              <a:t>science fiction to a certain degree, especially space-based </a:t>
            </a:r>
            <a:r>
              <a:rPr lang="en-US" dirty="0" smtClean="0"/>
              <a:t>stories</a:t>
            </a:r>
          </a:p>
          <a:p>
            <a:pPr lvl="1"/>
            <a:r>
              <a:rPr lang="en-US" dirty="0" smtClean="0"/>
              <a:t>The </a:t>
            </a:r>
            <a:r>
              <a:rPr lang="en-US" dirty="0" smtClean="0"/>
              <a:t>key to success here is to acknowledge those parameters while injecting original spin and balancing authenticity with fresh story-telling and dialogue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Voice</a:t>
            </a:r>
            <a:endParaRPr lang="en-US" dirty="0"/>
          </a:p>
        </p:txBody>
      </p:sp>
      <p:sp>
        <p:nvSpPr>
          <p:cNvPr id="3" name="Content Placeholder 2"/>
          <p:cNvSpPr>
            <a:spLocks noGrp="1"/>
          </p:cNvSpPr>
          <p:nvPr>
            <p:ph idx="1"/>
          </p:nvPr>
        </p:nvSpPr>
        <p:spPr/>
        <p:txBody>
          <a:bodyPr>
            <a:normAutofit/>
          </a:bodyPr>
          <a:lstStyle/>
          <a:p>
            <a:r>
              <a:rPr lang="en-US" dirty="0" smtClean="0"/>
              <a:t>Choosing a voice for each character that is distinctive and consistent can have its </a:t>
            </a:r>
            <a:r>
              <a:rPr lang="en-US" dirty="0" smtClean="0"/>
              <a:t>pitfalls</a:t>
            </a:r>
          </a:p>
          <a:p>
            <a:pPr lvl="1"/>
            <a:r>
              <a:rPr lang="en-US" dirty="0" smtClean="0"/>
              <a:t>Risks </a:t>
            </a:r>
            <a:r>
              <a:rPr lang="en-US" dirty="0" smtClean="0"/>
              <a:t>include offending readers with </a:t>
            </a:r>
            <a:r>
              <a:rPr lang="en-US" dirty="0" smtClean="0"/>
              <a:t>stereotypes</a:t>
            </a:r>
          </a:p>
          <a:p>
            <a:pPr lvl="1"/>
            <a:r>
              <a:rPr lang="en-US" dirty="0" smtClean="0"/>
              <a:t>Avoid </a:t>
            </a:r>
            <a:r>
              <a:rPr lang="en-US" dirty="0" smtClean="0"/>
              <a:t>this by staying sensitive to how character voices represent diverse populations – be real without being </a:t>
            </a:r>
            <a:r>
              <a:rPr lang="en-US" dirty="0" smtClean="0"/>
              <a:t>offensive</a:t>
            </a:r>
          </a:p>
          <a:p>
            <a:pPr lvl="1"/>
            <a:r>
              <a:rPr lang="en-US" dirty="0" smtClean="0"/>
              <a:t>Do </a:t>
            </a:r>
            <a:r>
              <a:rPr lang="en-US" dirty="0" smtClean="0"/>
              <a:t>your </a:t>
            </a:r>
            <a:r>
              <a:rPr lang="en-US" dirty="0" smtClean="0"/>
              <a:t>research, and ask </a:t>
            </a:r>
            <a:r>
              <a:rPr lang="en-US" dirty="0" smtClean="0"/>
              <a:t>what is necessary and why?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Voice</a:t>
            </a:r>
            <a:endParaRPr lang="en-US" dirty="0"/>
          </a:p>
        </p:txBody>
      </p:sp>
      <p:sp>
        <p:nvSpPr>
          <p:cNvPr id="3" name="Content Placeholder 2"/>
          <p:cNvSpPr>
            <a:spLocks noGrp="1"/>
          </p:cNvSpPr>
          <p:nvPr>
            <p:ph idx="1"/>
          </p:nvPr>
        </p:nvSpPr>
        <p:spPr/>
        <p:txBody>
          <a:bodyPr/>
          <a:lstStyle/>
          <a:p>
            <a:r>
              <a:rPr lang="en-US" dirty="0" smtClean="0"/>
              <a:t>Race, color: very touchy for white authors to write characters of color without crossing </a:t>
            </a:r>
            <a:r>
              <a:rPr lang="en-US" dirty="0" smtClean="0"/>
              <a:t>lines</a:t>
            </a:r>
          </a:p>
          <a:p>
            <a:pPr lvl="1"/>
            <a:r>
              <a:rPr lang="en-US" dirty="0" smtClean="0"/>
              <a:t>Historical fiction: avoid </a:t>
            </a:r>
            <a:r>
              <a:rPr lang="en-US" dirty="0" smtClean="0"/>
              <a:t>over reliance on verbal idiosyncrasies; use sparingly in all </a:t>
            </a:r>
            <a:r>
              <a:rPr lang="en-US" dirty="0" smtClean="0"/>
              <a:t>cases</a:t>
            </a:r>
          </a:p>
          <a:p>
            <a:pPr lvl="1"/>
            <a:r>
              <a:rPr lang="en-US" dirty="0" smtClean="0"/>
              <a:t>Real life: quote </a:t>
            </a:r>
            <a:r>
              <a:rPr lang="en-US" dirty="0" smtClean="0"/>
              <a:t>writings and speeches with </a:t>
            </a:r>
            <a:r>
              <a:rPr lang="en-US" dirty="0" smtClean="0"/>
              <a:t>citations</a:t>
            </a:r>
            <a:endParaRPr lang="en-US" dirty="0" smtClean="0"/>
          </a:p>
          <a:p>
            <a:r>
              <a:rPr lang="en-US" dirty="0" smtClean="0"/>
              <a:t>Ethnicity, nationality: same as above.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152</TotalTime>
  <Words>1207</Words>
  <Application>Microsoft Office PowerPoint</Application>
  <PresentationFormat>On-screen Show (4:3)</PresentationFormat>
  <Paragraphs>87</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Module</vt:lpstr>
      <vt:lpstr>Authenticity in Character Development and Portrayal:</vt:lpstr>
      <vt:lpstr>Introduction</vt:lpstr>
      <vt:lpstr>Dialogue is Three Dimensional</vt:lpstr>
      <vt:lpstr>Pitfalls of Intimacy</vt:lpstr>
      <vt:lpstr>Cliché</vt:lpstr>
      <vt:lpstr>Period, Biography, Historical Fiction</vt:lpstr>
      <vt:lpstr>Niche genres</vt:lpstr>
      <vt:lpstr>Character Voice</vt:lpstr>
      <vt:lpstr>Character Voice</vt:lpstr>
      <vt:lpstr>Character Voice</vt:lpstr>
      <vt:lpstr>Character Voice</vt:lpstr>
      <vt:lpstr>Idioms, Slang, Dialect, Accent, Mannerisms</vt:lpstr>
      <vt:lpstr>Additional Pointers</vt:lpstr>
      <vt:lpstr>Rules Regarding Punctuation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Authenticity in Character Development and Portrayal:</dc:title>
  <dc:creator>Valerie Kitts</dc:creator>
  <cp:lastModifiedBy>Valerie Kitts</cp:lastModifiedBy>
  <cp:revision>24</cp:revision>
  <dcterms:created xsi:type="dcterms:W3CDTF">2020-08-31T23:13:09Z</dcterms:created>
  <dcterms:modified xsi:type="dcterms:W3CDTF">2020-09-10T01:16:02Z</dcterms:modified>
</cp:coreProperties>
</file>